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19" r:id="rId2"/>
    <p:sldId id="320" r:id="rId3"/>
    <p:sldId id="321" r:id="rId4"/>
    <p:sldId id="283" r:id="rId5"/>
    <p:sldId id="322" r:id="rId6"/>
    <p:sldId id="296" r:id="rId7"/>
    <p:sldId id="323" r:id="rId8"/>
    <p:sldId id="294" r:id="rId9"/>
    <p:sldId id="297" r:id="rId10"/>
    <p:sldId id="286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al Nova Light" panose="020B030402020202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38A3E50B-EC75-4131-871A-C277CEB22245}">
          <p14:sldIdLst/>
        </p14:section>
        <p14:section name="II parte" id="{67AB3412-6811-46CA-929C-BA72A52BB8DC}">
          <p14:sldIdLst>
            <p14:sldId id="319"/>
            <p14:sldId id="320"/>
            <p14:sldId id="321"/>
            <p14:sldId id="283"/>
            <p14:sldId id="322"/>
            <p14:sldId id="296"/>
            <p14:sldId id="323"/>
            <p14:sldId id="294"/>
            <p14:sldId id="297"/>
            <p14:sldId id="286"/>
          </p14:sldIdLst>
        </p14:section>
        <p14:section name="III Parte" id="{8E09A4F4-9C84-41CC-96E4-F293F336AF5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154FE-2830-43C8-AFA7-D0B897C6B8B6}" type="datetimeFigureOut">
              <a:rPr lang="pt-PT" smtClean="0"/>
              <a:t>01/08/2023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7B41-F229-4F21-835D-790AD6D4061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361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1130298"/>
            <a:ext cx="12649200" cy="3022601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pt-PT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7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Democracia Ateniense</a:t>
            </a:r>
            <a:endParaRPr lang="pt-PT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200" y="5067300"/>
            <a:ext cx="17830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Lê atentamente o seguinte texto e responde às questões.</a:t>
            </a:r>
          </a:p>
          <a:p>
            <a:pPr algn="just"/>
            <a:r>
              <a:rPr lang="pt-P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No final, acede à correção e explicação.</a:t>
            </a:r>
          </a:p>
          <a:p>
            <a:pPr algn="just"/>
            <a:r>
              <a:rPr lang="pt-P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Bom trabalho! </a:t>
            </a:r>
            <a:endParaRPr lang="pt-PT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Professora Beatriz Rodrigues</a:t>
            </a:r>
          </a:p>
          <a:p>
            <a:pPr algn="just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Descobrir a História</a:t>
            </a:r>
          </a:p>
          <a:p>
            <a:pPr algn="just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7672" t="17041"/>
          <a:stretch/>
        </p:blipFill>
        <p:spPr>
          <a:xfrm>
            <a:off x="14630400" y="597706"/>
            <a:ext cx="2819400" cy="35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08089" y="559819"/>
            <a:ext cx="16230600" cy="14096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P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No </a:t>
            </a:r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seguimento da leitura deste excerto, </a:t>
            </a:r>
            <a:r>
              <a:rPr lang="pt-PT" sz="4000" b="1" dirty="0"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quais são os princípios fundamentais da democracia ateniense?</a:t>
            </a:r>
            <a:endParaRPr lang="pt-P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45344" y="2241960"/>
            <a:ext cx="13106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Symbol" panose="05050102010706020507" pitchFamily="18" charset="2"/>
              <a:buChar char="®"/>
            </a:pPr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Igualdade entre todos os cidadãos </a:t>
            </a:r>
            <a:r>
              <a:rPr lang="pt-P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independentemente do seu nível de riqueza; </a:t>
            </a:r>
          </a:p>
          <a:p>
            <a:pPr algn="just"/>
            <a:endParaRPr lang="pt-PT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07444" y="3567668"/>
            <a:ext cx="13487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Igualdade perante a </a:t>
            </a: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(isonomia)</a:t>
            </a:r>
          </a:p>
          <a:p>
            <a:pPr lvl="0"/>
            <a:endParaRPr lang="pt-PT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Igualdade de acesso aos cargos políticos (</a:t>
            </a:r>
            <a:r>
              <a:rPr lang="pt-PT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isocracia</a:t>
            </a: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pt-PT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 direito a usar a palavra (</a:t>
            </a:r>
            <a:r>
              <a:rPr lang="pt-PT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isogoria</a:t>
            </a: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PT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12687" y="6113398"/>
            <a:ext cx="16611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Symbol" panose="05050102010706020507" pitchFamily="18" charset="2"/>
              <a:buChar char="®"/>
            </a:pPr>
            <a:r>
              <a:rPr lang="pt-P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Rotatividade dos cidadãos nos órgãos de poder: Os cidadãos participavam nos cargos políticos, à vez, durante um período de tempo (normalmente um ano).</a:t>
            </a:r>
            <a:endParaRPr lang="pt-P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pt-PT" sz="3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buFont typeface="Symbol" panose="05050102010706020507" pitchFamily="18" charset="2"/>
              <a:buChar char="®"/>
            </a:pPr>
            <a:r>
              <a:rPr lang="pt-PT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PT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existia uma classe política </a:t>
            </a:r>
            <a:r>
              <a:rPr lang="pt-PT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dominante – Todos os cidadãos desempenhavam funções</a:t>
            </a:r>
          </a:p>
          <a:p>
            <a:pPr marL="571500" lvl="0" indent="-571500" algn="just">
              <a:buFont typeface="Symbol" panose="05050102010706020507" pitchFamily="18" charset="2"/>
              <a:buChar char="®"/>
            </a:pPr>
            <a:endParaRPr lang="pt-PT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04900"/>
            <a:ext cx="16383000" cy="859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56" y="4229100"/>
            <a:ext cx="18255343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pt-PT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CORREÇÃO  </a:t>
            </a:r>
            <a:endParaRPr lang="pt-PT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09600" y="673100"/>
            <a:ext cx="12801600" cy="944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‘’(…) são as seguintes as características da democracia: escolha dos cargos por todos; </a:t>
            </a:r>
            <a:r>
              <a:rPr lang="pt-PT" sz="3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 de todos por cada um e de cada um por todos à vez</a:t>
            </a:r>
            <a:r>
              <a:rPr lang="pt-PT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PT" sz="3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tiragem à sorte para todos os cargos</a:t>
            </a:r>
            <a:r>
              <a:rPr lang="pt-PT" sz="3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pelo menos para todos os que não necessitam de experiência ou de conhecimentos técnicos; </a:t>
            </a:r>
            <a:r>
              <a:rPr lang="pt-PT" sz="3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ausência de qualquer censo para aceder aos cargos</a:t>
            </a:r>
            <a:r>
              <a:rPr lang="pt-PT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 extremamente reduzido; </a:t>
            </a:r>
            <a:r>
              <a:rPr lang="pt-PT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proibição de um mesmo cidadão ser magistrado duas vezes seguidas,</a:t>
            </a:r>
            <a:r>
              <a:rPr lang="pt-PT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salvos casos raros e em alguns cargos, com exceção das funções militares; </a:t>
            </a:r>
            <a:r>
              <a:rPr lang="pt-PT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curta duração de todos ou do maior número possível dos cargos</a:t>
            </a:r>
            <a:r>
              <a:rPr lang="pt-PT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administração da justiça pelos cidadãos, </a:t>
            </a:r>
            <a:r>
              <a:rPr lang="pt-PT" sz="3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escolhidos entre todos</a:t>
            </a:r>
            <a:r>
              <a:rPr lang="pt-PT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competência para julgar todas as causas ou a maioria delas (…). No que respeita às magistraturas, </a:t>
            </a:r>
            <a:r>
              <a:rPr lang="pt-PT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nenhuma deve ser vitalícia</a:t>
            </a:r>
            <a:r>
              <a:rPr lang="pt-PT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 se alguma sobreviveu a uma antiga reforma, deve ser </a:t>
            </a:r>
            <a:r>
              <a:rPr lang="pt-PT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despojada de toda a autoridade e submetida à tiragem à sorte, em lugar da eleição</a:t>
            </a:r>
            <a:r>
              <a:rPr lang="pt-PT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.’’</a:t>
            </a:r>
          </a:p>
          <a:p>
            <a:pPr algn="just"/>
            <a:r>
              <a:rPr lang="pt-PT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P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Aristóteles</a:t>
            </a:r>
            <a:r>
              <a:rPr lang="pt-P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Política, século </a:t>
            </a:r>
            <a:r>
              <a:rPr lang="pt-P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pt-PT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a.C</a:t>
            </a:r>
            <a:endParaRPr lang="pt-PT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3411200" y="0"/>
            <a:ext cx="4724400" cy="938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1ª parte: </a:t>
            </a:r>
          </a:p>
          <a:p>
            <a:pPr lvl="0" algn="ctr"/>
            <a:r>
              <a:rPr lang="pt-PT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do subtexto </a:t>
            </a:r>
            <a:r>
              <a:rPr lang="pt-P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(identificação do autor, data de produção) </a:t>
            </a:r>
            <a:endParaRPr lang="pt-PT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PT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identificação da natureza do documento </a:t>
            </a:r>
            <a:r>
              <a:rPr lang="pt-PT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(Perceber se é uma fonte histórica ou documento historiográfico)</a:t>
            </a:r>
          </a:p>
          <a:p>
            <a:pPr lvl="0"/>
            <a:endParaRPr lang="pt-PT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estamos a analisar?</a:t>
            </a:r>
            <a:endParaRPr lang="pt-PT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escrito</a:t>
            </a:r>
          </a:p>
          <a:p>
            <a:pPr marL="457200" lvl="0" indent="-457200">
              <a:buFontTx/>
              <a:buChar char="-"/>
            </a:pP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Excerto da obra </a:t>
            </a:r>
            <a:r>
              <a:rPr lang="pt-PT" sz="2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</a:t>
            </a:r>
          </a:p>
          <a:p>
            <a:pPr marL="457200" lvl="0" indent="-457200">
              <a:buFontTx/>
              <a:buChar char="-"/>
            </a:pPr>
            <a:endParaRPr lang="pt-PT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P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foi o seu autor?</a:t>
            </a:r>
          </a:p>
          <a:p>
            <a:pPr lvl="0"/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Aristóteles (filósofo grego)</a:t>
            </a:r>
            <a:endParaRPr lang="pt-PT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PT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</a:t>
            </a:r>
            <a:r>
              <a:rPr lang="pt-P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que foi escrito? </a:t>
            </a:r>
          </a:p>
          <a:p>
            <a:pPr lvl="0"/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Século IV </a:t>
            </a:r>
            <a:r>
              <a:rPr lang="pt-PT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a.C</a:t>
            </a: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pt-PT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PT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a análise do subtexto conclui-se que este documento é uma fonte histórica escrita</a:t>
            </a:r>
          </a:p>
        </p:txBody>
      </p:sp>
    </p:spTree>
    <p:extLst>
      <p:ext uri="{BB962C8B-B14F-4D97-AF65-F5344CB8AC3E}">
        <p14:creationId xmlns:p14="http://schemas.microsoft.com/office/powerpoint/2010/main" val="25722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09600" y="673100"/>
            <a:ext cx="12801600" cy="944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‘’(…) são as seguintes as características da democracia: escolha dos cargos por todos; </a:t>
            </a:r>
            <a:r>
              <a:rPr lang="pt-PT" sz="3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 de todos por cada um e de cada um por todos à vez</a:t>
            </a:r>
            <a:r>
              <a:rPr lang="pt-PT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PT" sz="3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tiragem à sorte para todos os cargos</a:t>
            </a:r>
            <a:r>
              <a:rPr lang="pt-PT" sz="3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pelo menos para todos os que não necessitam de experiência ou de conhecimentos técnicos; </a:t>
            </a:r>
            <a:r>
              <a:rPr lang="pt-PT" sz="3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ausência de qualquer censo para aceder aos cargos</a:t>
            </a:r>
            <a:r>
              <a:rPr lang="pt-PT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 extremamente reduzido; </a:t>
            </a:r>
            <a:r>
              <a:rPr lang="pt-PT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proibição de um mesmo cidadão ser magistrado duas vezes seguidas,</a:t>
            </a:r>
            <a:r>
              <a:rPr lang="pt-PT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salvos casos raros e em alguns cargos, com exceção das funções militares; </a:t>
            </a:r>
            <a:r>
              <a:rPr lang="pt-PT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curta duração de todos ou do maior número possível dos cargos</a:t>
            </a:r>
            <a:r>
              <a:rPr lang="pt-PT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administração da justiça pelos cidadãos, </a:t>
            </a:r>
            <a:r>
              <a:rPr lang="pt-PT" sz="3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escolhidos entre todos</a:t>
            </a:r>
            <a:r>
              <a:rPr lang="pt-PT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competência para julgar todas as causas ou a maioria delas (…). No que respeita às magistraturas, </a:t>
            </a:r>
            <a:r>
              <a:rPr lang="pt-PT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nenhuma deve ser vitalícia</a:t>
            </a:r>
            <a:r>
              <a:rPr lang="pt-PT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 se alguma sobreviveu a uma antiga reforma, deve ser </a:t>
            </a:r>
            <a:r>
              <a:rPr lang="pt-PT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despojada de toda a autoridade e submetida à tiragem à sorte, em lugar da eleição</a:t>
            </a:r>
            <a:r>
              <a:rPr lang="pt-PT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.’’</a:t>
            </a:r>
          </a:p>
          <a:p>
            <a:pPr algn="just"/>
            <a:r>
              <a:rPr lang="pt-PT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P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Aristóteles</a:t>
            </a:r>
            <a:r>
              <a:rPr lang="pt-P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Política, século </a:t>
            </a:r>
            <a:r>
              <a:rPr lang="pt-P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pt-PT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a.C</a:t>
            </a:r>
            <a:endParaRPr lang="pt-PT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3411200" y="0"/>
            <a:ext cx="4724400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ª parte: </a:t>
            </a:r>
          </a:p>
          <a:p>
            <a:pPr lvl="0" algn="ctr"/>
            <a:r>
              <a:rPr lang="pt-PT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Leitura e análise do texto</a:t>
            </a:r>
            <a:endParaRPr lang="pt-PT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o tema abordado pelo autor?</a:t>
            </a:r>
          </a:p>
          <a:p>
            <a:pPr marL="342900" lvl="0" indent="-342900">
              <a:buFontTx/>
              <a:buChar char="-"/>
            </a:pP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forma de governar neste período</a:t>
            </a:r>
          </a:p>
          <a:p>
            <a:pPr lvl="0"/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Democracia ateniense</a:t>
            </a:r>
            <a:endParaRPr lang="pt-PT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Tx/>
              <a:buChar char="-"/>
            </a:pPr>
            <a:endParaRPr lang="pt-PT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PT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PT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a análise do texto conseguimos responder às questões de interpretação.</a:t>
            </a:r>
          </a:p>
          <a:p>
            <a:pPr lvl="0" algn="just"/>
            <a:endParaRPr lang="pt-PT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PT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 momento, é fundamental assinalar as palavras que não conhecem e procurar o seu significado</a:t>
            </a:r>
          </a:p>
          <a:p>
            <a:pPr lvl="0" algn="just"/>
            <a:endParaRPr lang="pt-PT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162300"/>
            <a:ext cx="6096528" cy="501134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62000" y="223652"/>
            <a:ext cx="1524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000" b="1" dirty="0"/>
              <a:t>1. Este documento trata-se de uma fonte histórica. Concordas com a afirmação? Justifica com elementos do subtexto. </a:t>
            </a:r>
            <a:endParaRPr lang="pt-PT" sz="4000" dirty="0"/>
          </a:p>
        </p:txBody>
      </p:sp>
      <p:sp>
        <p:nvSpPr>
          <p:cNvPr id="6" name="Retângulo 5"/>
          <p:cNvSpPr/>
          <p:nvPr/>
        </p:nvSpPr>
        <p:spPr>
          <a:xfrm>
            <a:off x="7772400" y="1714500"/>
            <a:ext cx="9144000" cy="82176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Esta primeira pergunta remete para a identificação da natureza do documento, pois quando analisamos um documento é fundamental perceber se é uma fonte histórica ou uma obra historiográfica e para tal devemos analisar o subtexto, isto é, identificar o autor e a data/período de produção. Estas informações são preponderantes para uma análise mais rigorosa e crítica do texto.</a:t>
            </a:r>
          </a:p>
          <a:p>
            <a:pPr algn="just"/>
            <a:endParaRPr lang="pt-P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P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Neste caso, este documento trata-se de uma fonte histórica, uma vez que</a:t>
            </a:r>
            <a:r>
              <a:rPr lang="pt-PT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</a:t>
            </a:r>
            <a:r>
              <a:rPr lang="pt-PT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análise do subtexto </a:t>
            </a:r>
            <a:r>
              <a:rPr lang="pt-PT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percebemos que o texto foi escrito por Aristóteles, filósofo, que viveu no século IV </a:t>
            </a:r>
            <a:r>
              <a:rPr lang="pt-PT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a.C</a:t>
            </a:r>
            <a:r>
              <a:rPr lang="pt-PT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escreveu a sua perspetiva sobre o funcionamento da </a:t>
            </a:r>
            <a:r>
              <a:rPr lang="pt-PT" sz="2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democracia ateniense. </a:t>
            </a:r>
            <a:endParaRPr lang="pt-PT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162300"/>
            <a:ext cx="6096528" cy="501134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62000" y="223652"/>
            <a:ext cx="15240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pt-PT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Em </a:t>
            </a:r>
            <a:r>
              <a:rPr lang="pt-PT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frase está presente a ideia da participação de todos os cidadãos no governo da cidade-estado? </a:t>
            </a:r>
            <a:endParaRPr lang="pt-PT" sz="4000" b="1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924800" y="4381500"/>
            <a:ext cx="9144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‘’Governo </a:t>
            </a:r>
            <a:r>
              <a:rPr lang="pt-PT" sz="3500" b="1" dirty="0">
                <a:latin typeface="Arial" panose="020B0604020202020204" pitchFamily="34" charset="0"/>
                <a:cs typeface="Arial" panose="020B0604020202020204" pitchFamily="34" charset="0"/>
              </a:rPr>
              <a:t>de todos por cada um e de cada um por todos à </a:t>
            </a:r>
            <a:r>
              <a:rPr lang="pt-PT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vez’’ </a:t>
            </a:r>
          </a:p>
          <a:p>
            <a:endParaRPr lang="pt-PT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09170" y="241300"/>
            <a:ext cx="1694542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PT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Em </a:t>
            </a:r>
            <a:r>
              <a:rPr lang="pt-PT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frase está presente a ideia de </a:t>
            </a:r>
            <a:r>
              <a:rPr lang="pt-PT" sz="40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igualdade entre os cidadãos? </a:t>
            </a:r>
            <a:endParaRPr lang="pt-PT" sz="4000" b="1" u="sng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</a:t>
            </a:r>
            <a:r>
              <a:rPr lang="pt-PT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que se concretizava essa </a:t>
            </a:r>
            <a:r>
              <a:rPr lang="pt-PT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igualdade?</a:t>
            </a:r>
          </a:p>
          <a:p>
            <a:pPr lvl="0" algn="just">
              <a:lnSpc>
                <a:spcPct val="150000"/>
              </a:lnSpc>
            </a:pPr>
            <a:endParaRPr lang="pt-PT" sz="4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pt-PT" sz="4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pt-PT" sz="3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72884" y="5295900"/>
            <a:ext cx="169381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 os cidadãos podiam ocupar igualmente os cargos políticos. Para se garantir essa igualdade impôs-se </a:t>
            </a:r>
            <a:r>
              <a:rPr lang="pt-PT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tiragem à sorte para todos os cargos que não exigissem conhecimentos </a:t>
            </a:r>
            <a:r>
              <a:rPr lang="pt-PT" sz="3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técnicos</a:t>
            </a:r>
            <a:r>
              <a:rPr lang="pt-PT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3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um </a:t>
            </a:r>
            <a:r>
              <a:rPr lang="pt-PT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limite de duração dos </a:t>
            </a:r>
            <a:r>
              <a:rPr lang="pt-PT" sz="3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cargos, </a:t>
            </a:r>
            <a:r>
              <a:rPr lang="pt-PT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 seja, os cidadãos eram escolhidos à sorte para desempenharem os </a:t>
            </a:r>
            <a:r>
              <a:rPr lang="pt-PT" sz="3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cargos, durante um período de tempo, normalmente um ano.</a:t>
            </a:r>
            <a:endParaRPr lang="pt-PT" sz="3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36598" y="3310741"/>
            <a:ext cx="17297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‘’ Tiragem </a:t>
            </a: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à sorte para todos os cargos ou pelo menos para todos os que não necessitam de experiência ou de conhecimentos técnicos; ausência de qualquer censo para aceder aos </a:t>
            </a:r>
            <a:r>
              <a:rPr lang="pt-P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cargos’’</a:t>
            </a:r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9039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57200" y="342900"/>
            <a:ext cx="1706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4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pt-PT" sz="40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PT" sz="4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Quais eram os limites impostos para garantir a igualdade entre os cidadãos e impedir o abuso de poder?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4800" y="5067300"/>
            <a:ext cx="1760220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 perspetiva de Aristóteles para garantir a igualdade entre todos os cidadãos e impedir o abuso de poder, isto é, impedir que o poder se concentrasse numa única pessoa, deviam-se impor limites, entre eles, a escolha de cidadãos para a ocupação dos cargos através do sorteio, a duração dos cargos e a eliminação de cargos vitalícios. </a:t>
            </a:r>
            <a:endParaRPr lang="pt-P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95400" y="2933700"/>
            <a:ext cx="1539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‘’Proibição </a:t>
            </a: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de um mesmo cidadão ser magistrado duas vezes </a:t>
            </a:r>
            <a:r>
              <a:rPr lang="pt-P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seguidas</a:t>
            </a: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(…) </a:t>
            </a: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curta duração de todos ou do maior número possível dos </a:t>
            </a:r>
            <a:r>
              <a:rPr lang="pt-P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cargos (…)</a:t>
            </a:r>
            <a:r>
              <a:rPr lang="pt-PT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que respeita às </a:t>
            </a: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magistraturas, nenhuma deve ser </a:t>
            </a:r>
            <a:r>
              <a:rPr lang="pt-P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vitalícia’’.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53562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1007</Words>
  <Application>Microsoft Office PowerPoint</Application>
  <PresentationFormat>Personalizados</PresentationFormat>
  <Paragraphs>67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Calibri</vt:lpstr>
      <vt:lpstr>Times New Roman</vt:lpstr>
      <vt:lpstr>Arial</vt:lpstr>
      <vt:lpstr>Symbol</vt:lpstr>
      <vt:lpstr>Arial Nova Light</vt:lpstr>
      <vt:lpstr>Office Theme</vt:lpstr>
      <vt:lpstr>Exercício  Democracia Ateniense</vt:lpstr>
      <vt:lpstr>Apresentação do PowerPoint</vt:lpstr>
      <vt:lpstr>CORREÇÃO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Quiz de História Colagem Cinza Azul e Amarelo</dc:title>
  <dc:creator>hp</dc:creator>
  <cp:lastModifiedBy>Conta Microsoft</cp:lastModifiedBy>
  <cp:revision>154</cp:revision>
  <dcterms:created xsi:type="dcterms:W3CDTF">2006-08-16T00:00:00Z</dcterms:created>
  <dcterms:modified xsi:type="dcterms:W3CDTF">2023-08-01T15:22:37Z</dcterms:modified>
  <dc:identifier>DAFTWkC5FX4</dc:identifier>
</cp:coreProperties>
</file>