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80" r:id="rId2"/>
  </p:sldMasterIdLst>
  <p:notesMasterIdLst>
    <p:notesMasterId r:id="rId9"/>
  </p:notesMasterIdLst>
  <p:sldIdLst>
    <p:sldId id="335" r:id="rId3"/>
    <p:sldId id="363" r:id="rId4"/>
    <p:sldId id="334" r:id="rId5"/>
    <p:sldId id="362" r:id="rId6"/>
    <p:sldId id="364" r:id="rId7"/>
    <p:sldId id="333" r:id="rId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F7BD4-2A52-4B20-A25E-160B310003CD}" type="datetimeFigureOut">
              <a:rPr lang="pt-PT" smtClean="0"/>
              <a:t>23/08/2023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3C2CD-8277-49F1-AD52-E3441B7B056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891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1443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417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3878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890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 type="obj">
  <p:cSld name="Título e objet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PT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8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Título e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PT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949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e texto" type="vertTitleAndTx">
  <p:cSld name="Título vertical e text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PT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942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3DFB-6968-4A0D-ADFF-9825B5848A1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23/08/2023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4356-BC61-4E6B-B958-D5022C0D95B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14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3DFB-6968-4A0D-ADFF-9825B5848A1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23/08/2023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4356-BC61-4E6B-B958-D5022C0D95B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64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3DFB-6968-4A0D-ADFF-9825B5848A1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23/08/2023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4356-BC61-4E6B-B958-D5022C0D95B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98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3DFB-6968-4A0D-ADFF-9825B5848A1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23/08/2023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4356-BC61-4E6B-B958-D5022C0D95B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7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3DFB-6968-4A0D-ADFF-9825B5848A1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23/08/2023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4356-BC61-4E6B-B958-D5022C0D95B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5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3DFB-6968-4A0D-ADFF-9825B5848A1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23/08/2023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4356-BC61-4E6B-B958-D5022C0D95B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74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3DFB-6968-4A0D-ADFF-9825B5848A1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23/08/2023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4356-BC61-4E6B-B958-D5022C0D95B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25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3DFB-6968-4A0D-ADFF-9825B5848A1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23/08/2023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4356-BC61-4E6B-B958-D5022C0D95B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1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 type="title">
  <p:cSld name="Diapositivo de títul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PT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6722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3DFB-6968-4A0D-ADFF-9825B5848A1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23/08/2023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4356-BC61-4E6B-B958-D5022C0D95B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37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3DFB-6968-4A0D-ADFF-9825B5848A1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23/08/2023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4356-BC61-4E6B-B958-D5022C0D95B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52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3DFB-6968-4A0D-ADFF-9825B5848A1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23/08/2023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4356-BC61-4E6B-B958-D5022C0D95B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7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Em branc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PT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295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 type="secHead">
  <p:cSld name="Cabeçalho da Secçã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PT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1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Conteúdo Dupl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PT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175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Comparaçã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PT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758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Só títu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PT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15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Conteúdo com Legenda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PT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878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Imagem com Legend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PT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312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PT" kern="0"/>
              <a:pPr/>
              <a:t>‹nº›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0439426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C3DFB-6968-4A0D-ADFF-9825B5848A15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23/08/2023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54356-BC61-4E6B-B958-D5022C0D95B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5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864"/>
            <a:ext cx="12192000" cy="69128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61063" y="5072514"/>
            <a:ext cx="5785493" cy="1597794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pt-PT" dirty="0" smtClean="0"/>
              <a:t>Roma Antiga</a:t>
            </a:r>
            <a:br>
              <a:rPr lang="pt-PT" dirty="0" smtClean="0"/>
            </a:br>
            <a:r>
              <a:rPr lang="pt-PT" sz="2200" dirty="0" smtClean="0"/>
              <a:t>Professora Beatriz Rodrigues</a:t>
            </a:r>
            <a:br>
              <a:rPr lang="pt-PT" sz="2200" dirty="0" smtClean="0"/>
            </a:br>
            <a:r>
              <a:rPr lang="pt-PT" sz="2200" dirty="0" smtClean="0"/>
              <a:t>Descobrir a História</a:t>
            </a:r>
            <a:br>
              <a:rPr lang="pt-PT" sz="2200" dirty="0" smtClean="0"/>
            </a:br>
            <a:r>
              <a:rPr lang="pt-PT" sz="2200" dirty="0" smtClean="0"/>
              <a:t>2023</a:t>
            </a:r>
            <a:endParaRPr lang="pt-PT" sz="2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986" y="1197863"/>
            <a:ext cx="2335549" cy="556896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36" y="428168"/>
            <a:ext cx="2584928" cy="616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02105" y="1388228"/>
            <a:ext cx="9144000" cy="1655762"/>
          </a:xfrm>
        </p:spPr>
        <p:txBody>
          <a:bodyPr/>
          <a:lstStyle/>
          <a:p>
            <a:r>
              <a:rPr lang="pt-PT" dirty="0" smtClean="0">
                <a:latin typeface="+mj-lt"/>
              </a:rPr>
              <a:t>Associa às descrições aos grupos sociais que caracterizam e conhece melhor a sociedade romana</a:t>
            </a:r>
            <a:endParaRPr lang="pt-PT" dirty="0">
              <a:latin typeface="+mj-lt"/>
            </a:endParaRPr>
          </a:p>
        </p:txBody>
      </p:sp>
      <p:sp>
        <p:nvSpPr>
          <p:cNvPr id="4" name="Google Shape;225;p27"/>
          <p:cNvSpPr txBox="1">
            <a:spLocks noGrp="1"/>
          </p:cNvSpPr>
          <p:nvPr>
            <p:ph type="ctrTitle"/>
          </p:nvPr>
        </p:nvSpPr>
        <p:spPr>
          <a:xfrm>
            <a:off x="41878" y="0"/>
            <a:ext cx="12028202" cy="72847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pt-PT" sz="4000" b="1" dirty="0" smtClean="0">
                <a:latin typeface="Arial"/>
                <a:ea typeface="Arial"/>
                <a:cs typeface="Arial"/>
                <a:sym typeface="Arial"/>
              </a:rPr>
              <a:t>Sociedade romana </a:t>
            </a:r>
            <a:endParaRPr sz="4000" b="1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43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>
            <a:spLocks noGrp="1"/>
          </p:cNvSpPr>
          <p:nvPr>
            <p:ph type="ctrTitle"/>
          </p:nvPr>
        </p:nvSpPr>
        <p:spPr>
          <a:xfrm>
            <a:off x="41878" y="0"/>
            <a:ext cx="12028202" cy="72847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pt-PT" sz="4000" b="1" dirty="0" smtClean="0">
                <a:latin typeface="Arial"/>
                <a:ea typeface="Arial"/>
                <a:cs typeface="Arial"/>
                <a:sym typeface="Arial"/>
              </a:rPr>
              <a:t>Sociedade romana </a:t>
            </a:r>
            <a:endParaRPr sz="4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7"/>
          <p:cNvSpPr txBox="1"/>
          <p:nvPr/>
        </p:nvSpPr>
        <p:spPr>
          <a:xfrm>
            <a:off x="145210" y="1805474"/>
            <a:ext cx="3638400" cy="523200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PT" sz="2800" kern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Senadores</a:t>
            </a:r>
            <a:endParaRPr sz="28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7"/>
          <p:cNvSpPr txBox="1"/>
          <p:nvPr/>
        </p:nvSpPr>
        <p:spPr>
          <a:xfrm>
            <a:off x="8431680" y="1766692"/>
            <a:ext cx="3638400" cy="523200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PT" sz="2800" kern="0" dirty="0" smtClean="0">
                <a:solidFill>
                  <a:srgbClr val="000000"/>
                </a:solidFill>
                <a:cs typeface="Arial"/>
                <a:sym typeface="Arial"/>
              </a:rPr>
              <a:t>Cavaleiros</a:t>
            </a:r>
            <a:endParaRPr sz="28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7"/>
          <p:cNvSpPr txBox="1"/>
          <p:nvPr/>
        </p:nvSpPr>
        <p:spPr>
          <a:xfrm>
            <a:off x="3912353" y="2814428"/>
            <a:ext cx="3638400" cy="523200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PT" sz="28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Plebe</a:t>
            </a:r>
            <a:endParaRPr sz="28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7"/>
          <p:cNvSpPr txBox="1"/>
          <p:nvPr/>
        </p:nvSpPr>
        <p:spPr>
          <a:xfrm>
            <a:off x="8306621" y="4941965"/>
            <a:ext cx="3638400" cy="523200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PT" sz="28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Libertos</a:t>
            </a:r>
            <a:endParaRPr sz="28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7"/>
          <p:cNvSpPr txBox="1"/>
          <p:nvPr/>
        </p:nvSpPr>
        <p:spPr>
          <a:xfrm>
            <a:off x="273949" y="4328647"/>
            <a:ext cx="3638400" cy="523200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PT" sz="28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Escravos </a:t>
            </a:r>
            <a:endParaRPr sz="28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27"/>
          <p:cNvPicPr preferRelativeResize="0"/>
          <p:nvPr/>
        </p:nvPicPr>
        <p:blipFill rotWithShape="1">
          <a:blip r:embed="rId3">
            <a:alphaModFix/>
          </a:blip>
          <a:srcRect r="14388"/>
          <a:stretch/>
        </p:blipFill>
        <p:spPr>
          <a:xfrm>
            <a:off x="14055" y="1766692"/>
            <a:ext cx="611588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6621" y="1738117"/>
            <a:ext cx="7715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210" y="4251772"/>
            <a:ext cx="74295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12349" y="2814428"/>
            <a:ext cx="638175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28847" y="4941965"/>
            <a:ext cx="695325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82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>
            <a:spLocks noGrp="1"/>
          </p:cNvSpPr>
          <p:nvPr>
            <p:ph type="ctrTitle"/>
          </p:nvPr>
        </p:nvSpPr>
        <p:spPr>
          <a:xfrm>
            <a:off x="41878" y="0"/>
            <a:ext cx="12028202" cy="72847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pt-PT" sz="4000" b="1" dirty="0" smtClean="0">
                <a:latin typeface="Arial"/>
                <a:ea typeface="Arial"/>
                <a:cs typeface="Arial"/>
                <a:sym typeface="Arial"/>
              </a:rPr>
              <a:t>Sociedade romana </a:t>
            </a:r>
            <a:endParaRPr sz="4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40716" y="1049065"/>
            <a:ext cx="1151485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PT" sz="2000" b="1" dirty="0"/>
              <a:t>Homens com elevados rendimentos, que possuíam grandes propriedades rurais e exerciam importantes cargos </a:t>
            </a:r>
            <a:r>
              <a:rPr lang="pt-PT" sz="2000" b="1" dirty="0" smtClean="0"/>
              <a:t>políticos.</a:t>
            </a:r>
            <a:endParaRPr lang="pt-PT" sz="2000" b="1" dirty="0"/>
          </a:p>
        </p:txBody>
      </p:sp>
      <p:sp>
        <p:nvSpPr>
          <p:cNvPr id="3" name="Retângulo 2"/>
          <p:cNvSpPr/>
          <p:nvPr/>
        </p:nvSpPr>
        <p:spPr>
          <a:xfrm>
            <a:off x="385009" y="2851164"/>
            <a:ext cx="1140593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b="1" dirty="0"/>
              <a:t>Homens que eram comerciantes ou serviam no exército a cavalo e possuíam alguma </a:t>
            </a:r>
            <a:r>
              <a:rPr lang="pt-PT" sz="2000" b="1" dirty="0" smtClean="0"/>
              <a:t>riqueza.</a:t>
            </a:r>
            <a:endParaRPr lang="pt-PT" sz="2000" b="1" dirty="0"/>
          </a:p>
        </p:txBody>
      </p:sp>
      <p:sp>
        <p:nvSpPr>
          <p:cNvPr id="4" name="Retângulo 3"/>
          <p:cNvSpPr/>
          <p:nvPr/>
        </p:nvSpPr>
        <p:spPr>
          <a:xfrm>
            <a:off x="385008" y="3752325"/>
            <a:ext cx="1140593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b="1" dirty="0"/>
              <a:t>Pessoas de diferentes condições económicas, como camponeses, artesãos e pequenos comerciantes. Alguns destes viviam em condições de elevada pobreza.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11216" y="2077546"/>
            <a:ext cx="1144435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b="1" dirty="0"/>
              <a:t>Alcançavam a liberdade porque lhes era concedida pelo seu amo ou porque a compravam.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420384" y="4833719"/>
            <a:ext cx="11335183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b="1" dirty="0"/>
              <a:t>Não-livres por nascimento ou por serem prisioneiros de guerra, não tinham direitos políticos e eram obrigados a trabalhar nos campos, na agricultura ou nos serviços </a:t>
            </a:r>
            <a:r>
              <a:rPr lang="pt-PT" sz="2000" b="1" dirty="0" smtClean="0"/>
              <a:t>domésticos.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42541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>
            <a:spLocks noGrp="1"/>
          </p:cNvSpPr>
          <p:nvPr>
            <p:ph type="ctrTitle"/>
          </p:nvPr>
        </p:nvSpPr>
        <p:spPr>
          <a:xfrm>
            <a:off x="41878" y="0"/>
            <a:ext cx="12028202" cy="72847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pt-PT" sz="4000" b="1" dirty="0" smtClean="0">
                <a:latin typeface="Arial"/>
                <a:ea typeface="Arial"/>
                <a:cs typeface="Arial"/>
                <a:sym typeface="Arial"/>
              </a:rPr>
              <a:t>Sociedade romana - Correção </a:t>
            </a:r>
            <a:endParaRPr sz="4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44376" y="935756"/>
            <a:ext cx="5832911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PT" sz="2000" b="1" dirty="0"/>
              <a:t>Homens com elevados rendimentos, que possuíam grandes propriedades rurais e exerciam importantes cargos </a:t>
            </a:r>
            <a:r>
              <a:rPr lang="pt-PT" sz="2000" b="1" dirty="0" smtClean="0"/>
              <a:t>políticos.</a:t>
            </a:r>
            <a:endParaRPr lang="pt-PT" sz="2000" b="1" dirty="0"/>
          </a:p>
        </p:txBody>
      </p:sp>
      <p:sp>
        <p:nvSpPr>
          <p:cNvPr id="3" name="Retângulo 2"/>
          <p:cNvSpPr/>
          <p:nvPr/>
        </p:nvSpPr>
        <p:spPr>
          <a:xfrm>
            <a:off x="144376" y="2209871"/>
            <a:ext cx="646817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b="1" dirty="0"/>
              <a:t>Homens que eram comerciantes ou serviam no exército a cavalo e possuíam alguma </a:t>
            </a:r>
            <a:r>
              <a:rPr lang="pt-PT" sz="2000" b="1" dirty="0" smtClean="0"/>
              <a:t>riqueza.</a:t>
            </a:r>
            <a:endParaRPr lang="pt-PT" sz="2000" b="1" dirty="0"/>
          </a:p>
        </p:txBody>
      </p:sp>
      <p:sp>
        <p:nvSpPr>
          <p:cNvPr id="4" name="Retângulo 3"/>
          <p:cNvSpPr/>
          <p:nvPr/>
        </p:nvSpPr>
        <p:spPr>
          <a:xfrm>
            <a:off x="210525" y="3249842"/>
            <a:ext cx="774833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b="1" dirty="0"/>
              <a:t>Pessoas de diferentes condições económicas, como camponeses, artesãos e pequenos comerciantes. Alguns destes viviam em condições de elevada pobreza.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210525" y="4472791"/>
            <a:ext cx="902972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b="1" dirty="0"/>
              <a:t>Alcançavam a liberdade porque lhes era concedida pelo seu amo ou porque a compravam.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144377" y="5504260"/>
            <a:ext cx="1049154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b="1" dirty="0"/>
              <a:t>Não-livres por nascimento ou por serem prisioneiros de guerra, não tinham direitos políticos e eram obrigados a trabalhar nos campos, na agricultura ou nos serviços </a:t>
            </a:r>
            <a:r>
              <a:rPr lang="pt-PT" sz="2000" b="1" dirty="0" smtClean="0"/>
              <a:t>domésticos.</a:t>
            </a:r>
            <a:endParaRPr lang="pt-PT" sz="2000" b="1" dirty="0"/>
          </a:p>
        </p:txBody>
      </p:sp>
      <p:sp>
        <p:nvSpPr>
          <p:cNvPr id="8" name="Google Shape;242;p28"/>
          <p:cNvSpPr txBox="1"/>
          <p:nvPr/>
        </p:nvSpPr>
        <p:spPr>
          <a:xfrm>
            <a:off x="6055979" y="1127568"/>
            <a:ext cx="1777930" cy="461624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PT" sz="2400" kern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Senadores</a:t>
            </a:r>
            <a:endParaRPr sz="2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" name="Google Shape;241;p28"/>
          <p:cNvSpPr txBox="1"/>
          <p:nvPr/>
        </p:nvSpPr>
        <p:spPr>
          <a:xfrm>
            <a:off x="7083341" y="2357857"/>
            <a:ext cx="1885800" cy="461624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PT" sz="2400" kern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Cavaleiros</a:t>
            </a:r>
            <a:endParaRPr sz="2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" name="Google Shape;246;p28"/>
          <p:cNvSpPr txBox="1"/>
          <p:nvPr/>
        </p:nvSpPr>
        <p:spPr>
          <a:xfrm>
            <a:off x="8320327" y="3652903"/>
            <a:ext cx="2184900" cy="461624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PT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Plebe</a:t>
            </a:r>
            <a:endParaRPr sz="2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Google Shape;247;p28"/>
          <p:cNvSpPr txBox="1"/>
          <p:nvPr/>
        </p:nvSpPr>
        <p:spPr>
          <a:xfrm>
            <a:off x="9703867" y="4643538"/>
            <a:ext cx="2184900" cy="461624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PT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Libertos</a:t>
            </a:r>
            <a:endParaRPr sz="28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" name="Google Shape;244;p28"/>
          <p:cNvSpPr txBox="1"/>
          <p:nvPr/>
        </p:nvSpPr>
        <p:spPr>
          <a:xfrm>
            <a:off x="10716983" y="5675401"/>
            <a:ext cx="1520792" cy="461624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PT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Escravos </a:t>
            </a:r>
            <a:endParaRPr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804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/>
          <p:nvPr/>
        </p:nvSpPr>
        <p:spPr>
          <a:xfrm>
            <a:off x="3301590" y="1076410"/>
            <a:ext cx="5810250" cy="5447841"/>
          </a:xfrm>
          <a:prstGeom prst="flowChartExtract">
            <a:avLst/>
          </a:prstGeom>
          <a:solidFill>
            <a:srgbClr val="9CC2E5"/>
          </a:solidFill>
          <a:ln w="762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8"/>
          <p:cNvSpPr txBox="1"/>
          <p:nvPr/>
        </p:nvSpPr>
        <p:spPr>
          <a:xfrm>
            <a:off x="5263815" y="3483576"/>
            <a:ext cx="1885800" cy="461624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PT" sz="2400" kern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Cavaleiros</a:t>
            </a:r>
            <a:endParaRPr sz="2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8"/>
          <p:cNvSpPr txBox="1"/>
          <p:nvPr/>
        </p:nvSpPr>
        <p:spPr>
          <a:xfrm>
            <a:off x="5317750" y="2748172"/>
            <a:ext cx="1777930" cy="461624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PT" sz="2400" kern="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Senadores</a:t>
            </a:r>
            <a:endParaRPr sz="2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8"/>
          <p:cNvSpPr txBox="1"/>
          <p:nvPr/>
        </p:nvSpPr>
        <p:spPr>
          <a:xfrm>
            <a:off x="4387515" y="5752404"/>
            <a:ext cx="3638400" cy="461624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PT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Escravos </a:t>
            </a:r>
            <a:endParaRPr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8"/>
          <p:cNvSpPr txBox="1"/>
          <p:nvPr/>
        </p:nvSpPr>
        <p:spPr>
          <a:xfrm>
            <a:off x="5114265" y="4281595"/>
            <a:ext cx="2184900" cy="461624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PT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Plebe</a:t>
            </a:r>
            <a:endParaRPr sz="2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8"/>
          <p:cNvSpPr txBox="1"/>
          <p:nvPr/>
        </p:nvSpPr>
        <p:spPr>
          <a:xfrm>
            <a:off x="5114265" y="5079614"/>
            <a:ext cx="2184900" cy="461624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PT" sz="2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Libertos</a:t>
            </a:r>
            <a:endParaRPr sz="28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" name="Google Shape;225;p27"/>
          <p:cNvSpPr txBox="1">
            <a:spLocks noGrp="1"/>
          </p:cNvSpPr>
          <p:nvPr>
            <p:ph type="ctrTitle"/>
          </p:nvPr>
        </p:nvSpPr>
        <p:spPr>
          <a:xfrm>
            <a:off x="41878" y="0"/>
            <a:ext cx="12028202" cy="72847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pt-PT" sz="4000" b="1" dirty="0" smtClean="0">
                <a:latin typeface="Arial"/>
                <a:ea typeface="Arial"/>
                <a:cs typeface="Arial"/>
                <a:sym typeface="Arial"/>
              </a:rPr>
              <a:t>Sociedade romana </a:t>
            </a:r>
            <a:endParaRPr sz="4000" b="1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23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239</Words>
  <Application>Microsoft Office PowerPoint</Application>
  <PresentationFormat>Ecrã Panorâmico</PresentationFormat>
  <Paragraphs>32</Paragraphs>
  <Slides>6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4_Tema do Office</vt:lpstr>
      <vt:lpstr>Tema do Office</vt:lpstr>
      <vt:lpstr>Roma Antiga Professora Beatriz Rodrigues Descobrir a História 2023</vt:lpstr>
      <vt:lpstr>Sociedade romana </vt:lpstr>
      <vt:lpstr>Sociedade romana </vt:lpstr>
      <vt:lpstr>Sociedade romana </vt:lpstr>
      <vt:lpstr>Sociedade romana - Correção </vt:lpstr>
      <vt:lpstr>Sociedade romana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Microsoft</dc:creator>
  <cp:lastModifiedBy>Conta Microsoft</cp:lastModifiedBy>
  <cp:revision>148</cp:revision>
  <dcterms:created xsi:type="dcterms:W3CDTF">2023-01-06T09:54:01Z</dcterms:created>
  <dcterms:modified xsi:type="dcterms:W3CDTF">2023-08-23T15:11:59Z</dcterms:modified>
</cp:coreProperties>
</file>